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7536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7789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B4B4B4"/>
              </a:solidFill>
              <a:prstDash val="solid"/>
              <a:miter lim="400000"/>
            </a:ln>
          </a:left>
          <a:right>
            <a:ln w="3175" cap="flat">
              <a:solidFill>
                <a:srgbClr val="B4B4B4"/>
              </a:solidFill>
              <a:prstDash val="solid"/>
              <a:miter lim="400000"/>
            </a:ln>
          </a:right>
          <a:top>
            <a:ln w="3175" cap="flat">
              <a:solidFill>
                <a:srgbClr val="B4B4B4"/>
              </a:solidFill>
              <a:prstDash val="solid"/>
              <a:miter lim="400000"/>
            </a:ln>
          </a:top>
          <a:bottom>
            <a:ln w="3175" cap="flat">
              <a:solidFill>
                <a:srgbClr val="B4B4B4"/>
              </a:solidFill>
              <a:prstDash val="solid"/>
              <a:miter lim="400000"/>
            </a:ln>
          </a:bottom>
          <a:insideH>
            <a:ln w="3175" cap="flat">
              <a:solidFill>
                <a:srgbClr val="B4B4B4"/>
              </a:solidFill>
              <a:prstDash val="solid"/>
              <a:miter lim="400000"/>
            </a:ln>
          </a:insideH>
          <a:insideV>
            <a:ln w="3175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CBCBCB"/>
              </a:solidFill>
              <a:prstDash val="solid"/>
              <a:miter lim="400000"/>
            </a:ln>
          </a:left>
          <a:right>
            <a:ln w="3175" cap="flat">
              <a:solidFill>
                <a:srgbClr val="CBCBCB"/>
              </a:solidFill>
              <a:prstDash val="solid"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solidFill>
                <a:srgbClr val="CBCBCB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CBCBCB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CBCBCB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804" y="2928"/>
      </p:cViewPr>
      <p:guideLst>
        <p:guide orient="horz" pos="4096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952500" y="7616825"/>
            <a:ext cx="7848600" cy="6223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952500" y="5476875"/>
            <a:ext cx="7848600" cy="1651001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spcBef>
                <a:spcPts val="3200"/>
              </a:spcBef>
              <a:defRPr sz="5200"/>
            </a:lvl1pPr>
          </a:lstStyle>
          <a:p>
            <a:r>
              <a:t>« Saisissez une citation ici. »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2844800"/>
            <a:ext cx="97536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200150" y="3321050"/>
            <a:ext cx="7334250" cy="44386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7883525"/>
            <a:ext cx="7848600" cy="10668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52500" y="8988425"/>
            <a:ext cx="7848600" cy="9144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52500" y="5264150"/>
            <a:ext cx="7848600" cy="247650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5038725" y="3416300"/>
            <a:ext cx="4000500" cy="61817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714375" y="3416300"/>
            <a:ext cx="4000500" cy="3000375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714375" y="6597650"/>
            <a:ext cx="4000500" cy="3000375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14375" y="3149600"/>
            <a:ext cx="8324850" cy="1590675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14375" y="3149600"/>
            <a:ext cx="8324850" cy="1590675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half" idx="1"/>
          </p:nvPr>
        </p:nvSpPr>
        <p:spPr>
          <a:xfrm>
            <a:off x="714375" y="4787900"/>
            <a:ext cx="8324850" cy="4714875"/>
          </a:xfrm>
          <a:prstGeom prst="rect">
            <a:avLst/>
          </a:prstGeom>
        </p:spPr>
        <p:txBody>
          <a:bodyPr anchor="ctr"/>
          <a:lstStyle>
            <a:lvl1pPr marL="601578" indent="-601578" algn="l">
              <a:spcBef>
                <a:spcPts val="5600"/>
              </a:spcBef>
              <a:buSzPct val="75000"/>
              <a:buChar char="•"/>
              <a:defRPr sz="5000"/>
            </a:lvl1pPr>
            <a:lvl2pPr marL="1058778" indent="-601578" algn="l">
              <a:spcBef>
                <a:spcPts val="5600"/>
              </a:spcBef>
              <a:buSzPct val="75000"/>
              <a:buChar char="•"/>
              <a:defRPr sz="5000"/>
            </a:lvl2pPr>
            <a:lvl3pPr marL="1515978" indent="-601578" algn="l">
              <a:spcBef>
                <a:spcPts val="5600"/>
              </a:spcBef>
              <a:buSzPct val="75000"/>
              <a:buChar char="•"/>
              <a:defRPr sz="5000"/>
            </a:lvl3pPr>
            <a:lvl4pPr marL="1973178" indent="-601578" algn="l">
              <a:spcBef>
                <a:spcPts val="5600"/>
              </a:spcBef>
              <a:buSzPct val="75000"/>
              <a:buChar char="•"/>
              <a:defRPr sz="5000"/>
            </a:lvl4pPr>
            <a:lvl5pPr marL="2430378" indent="-601578" algn="l">
              <a:spcBef>
                <a:spcPts val="5600"/>
              </a:spcBef>
              <a:buSzPct val="75000"/>
              <a:buChar char="•"/>
              <a:defRPr sz="5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5038725" y="4787900"/>
            <a:ext cx="4000500" cy="47148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714375" y="3149600"/>
            <a:ext cx="8324850" cy="1590675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714375" y="4787900"/>
            <a:ext cx="4000500" cy="4714875"/>
          </a:xfrm>
          <a:prstGeom prst="rect">
            <a:avLst/>
          </a:prstGeom>
        </p:spPr>
        <p:txBody>
          <a:bodyPr anchor="ctr"/>
          <a:lstStyle>
            <a:lvl1pPr marL="489857" indent="-489857" algn="l">
              <a:spcBef>
                <a:spcPts val="5000"/>
              </a:spcBef>
              <a:buSzPct val="75000"/>
              <a:buChar char="•"/>
              <a:defRPr sz="3600"/>
            </a:lvl1pPr>
            <a:lvl2pPr marL="870857" indent="-489857" algn="l">
              <a:spcBef>
                <a:spcPts val="5000"/>
              </a:spcBef>
              <a:buSzPct val="75000"/>
              <a:buChar char="•"/>
              <a:defRPr sz="3600"/>
            </a:lvl2pPr>
            <a:lvl3pPr marL="1251857" indent="-489857" algn="l">
              <a:spcBef>
                <a:spcPts val="5000"/>
              </a:spcBef>
              <a:buSzPct val="75000"/>
              <a:buChar char="•"/>
              <a:defRPr sz="3600"/>
            </a:lvl3pPr>
            <a:lvl4pPr marL="1632857" indent="-489857" algn="l">
              <a:spcBef>
                <a:spcPts val="5000"/>
              </a:spcBef>
              <a:buSzPct val="75000"/>
              <a:buChar char="•"/>
              <a:defRPr sz="3600"/>
            </a:lvl4pPr>
            <a:lvl5pPr marL="2013857" indent="-489857" algn="l">
              <a:spcBef>
                <a:spcPts val="5000"/>
              </a:spcBef>
              <a:buSzPct val="75000"/>
              <a:buChar char="•"/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714375" y="3797300"/>
            <a:ext cx="8324850" cy="5410200"/>
          </a:xfrm>
          <a:prstGeom prst="rect">
            <a:avLst/>
          </a:prstGeom>
        </p:spPr>
        <p:txBody>
          <a:bodyPr anchor="ctr"/>
          <a:lstStyle>
            <a:lvl1pPr marL="601578" indent="-601578" algn="l">
              <a:spcBef>
                <a:spcPts val="5600"/>
              </a:spcBef>
              <a:buSzPct val="75000"/>
              <a:buChar char="•"/>
              <a:defRPr sz="5000"/>
            </a:lvl1pPr>
            <a:lvl2pPr marL="1058778" indent="-601578" algn="l">
              <a:spcBef>
                <a:spcPts val="5600"/>
              </a:spcBef>
              <a:buSzPct val="75000"/>
              <a:buChar char="•"/>
              <a:defRPr sz="5000"/>
            </a:lvl2pPr>
            <a:lvl3pPr marL="1515978" indent="-601578" algn="l">
              <a:spcBef>
                <a:spcPts val="5600"/>
              </a:spcBef>
              <a:buSzPct val="75000"/>
              <a:buChar char="•"/>
              <a:defRPr sz="5000"/>
            </a:lvl3pPr>
            <a:lvl4pPr marL="1973178" indent="-601578" algn="l">
              <a:spcBef>
                <a:spcPts val="5600"/>
              </a:spcBef>
              <a:buSzPct val="75000"/>
              <a:buChar char="•"/>
              <a:defRPr sz="5000"/>
            </a:lvl4pPr>
            <a:lvl5pPr marL="2430378" indent="-601578" algn="l">
              <a:spcBef>
                <a:spcPts val="5600"/>
              </a:spcBef>
              <a:buSzPct val="75000"/>
              <a:buChar char="•"/>
              <a:defRPr sz="5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038725" y="6664325"/>
            <a:ext cx="4000500" cy="29241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038725" y="3416300"/>
            <a:ext cx="4000500" cy="29241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714375" y="3416963"/>
            <a:ext cx="4000500" cy="6172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73525"/>
            <a:ext cx="7848600" cy="247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6616700"/>
            <a:ext cx="7848600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658118" y="9779000"/>
            <a:ext cx="427839" cy="444500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7789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tiff"/><Relationship Id="rId7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tiff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215201" y="2005490"/>
            <a:ext cx="8637398" cy="1464451"/>
          </a:xfrm>
          <a:prstGeom prst="rect">
            <a:avLst/>
          </a:prstGeom>
        </p:spPr>
        <p:txBody>
          <a:bodyPr/>
          <a:lstStyle/>
          <a:p>
            <a:pPr algn="l" defTabSz="319362">
              <a:defRPr sz="410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dirty="0" smtClean="0"/>
              <a:t>1</a:t>
            </a:r>
            <a:r>
              <a:rPr sz="2870" baseline="3484" dirty="0" smtClean="0"/>
              <a:t>ère</a:t>
            </a:r>
            <a:r>
              <a:rPr dirty="0" smtClean="0"/>
              <a:t> </a:t>
            </a:r>
            <a:r>
              <a:rPr dirty="0" err="1" smtClean="0"/>
              <a:t>journée</a:t>
            </a:r>
            <a:r>
              <a:rPr dirty="0" smtClean="0"/>
              <a:t> </a:t>
            </a:r>
            <a:r>
              <a:rPr lang="fr-FR" dirty="0" smtClean="0"/>
              <a:t>Thématique</a:t>
            </a:r>
            <a:r>
              <a:rPr dirty="0" smtClean="0"/>
              <a:t> </a:t>
            </a:r>
            <a:r>
              <a:rPr dirty="0"/>
              <a:t>du </a:t>
            </a:r>
          </a:p>
          <a:p>
            <a:pPr algn="l" defTabSz="319362">
              <a:defRPr sz="4346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dirty="0"/>
              <a:t>GDR Bio-</a:t>
            </a:r>
            <a:r>
              <a:rPr dirty="0" err="1"/>
              <a:t>Ingénierie</a:t>
            </a:r>
            <a:r>
              <a:rPr dirty="0"/>
              <a:t> des Interfaces</a:t>
            </a:r>
          </a:p>
        </p:txBody>
      </p:sp>
      <p:pic>
        <p:nvPicPr>
          <p:cNvPr id="120" name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46616" y="207947"/>
            <a:ext cx="2408630" cy="1869385"/>
          </a:xfrm>
          <a:prstGeom prst="rect">
            <a:avLst/>
          </a:prstGeom>
          <a:ln w="3175">
            <a:miter lim="400000"/>
          </a:ln>
        </p:spPr>
      </p:pic>
      <p:pic>
        <p:nvPicPr>
          <p:cNvPr id="121" name="pasted-image.tiff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70028" y="203732"/>
            <a:ext cx="2098364" cy="1877815"/>
          </a:xfrm>
          <a:prstGeom prst="rect">
            <a:avLst/>
          </a:prstGeom>
          <a:ln w="3175">
            <a:miter lim="400000"/>
          </a:ln>
        </p:spPr>
      </p:pic>
      <p:pic>
        <p:nvPicPr>
          <p:cNvPr id="122" name="pasted-image.tif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983174" y="215808"/>
            <a:ext cx="2161475" cy="1869385"/>
          </a:xfrm>
          <a:prstGeom prst="rect">
            <a:avLst/>
          </a:prstGeom>
          <a:ln w="3175">
            <a:miter lim="400000"/>
          </a:ln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259431" y="216652"/>
            <a:ext cx="2158389" cy="1867697"/>
          </a:xfrm>
          <a:prstGeom prst="rect">
            <a:avLst/>
          </a:prstGeom>
          <a:ln w="3175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484312" y="4414168"/>
            <a:ext cx="8755770" cy="24346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normAutofit fontScale="62500" lnSpcReduction="20000"/>
          </a:bodyPr>
          <a:lstStyle/>
          <a:p>
            <a:pPr defTabSz="537463">
              <a:defRPr sz="690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6200" dirty="0" smtClean="0"/>
              <a:t>4 novembre</a:t>
            </a:r>
            <a:r>
              <a:rPr sz="6200" dirty="0" smtClean="0"/>
              <a:t> </a:t>
            </a:r>
            <a:r>
              <a:rPr sz="6200" dirty="0"/>
              <a:t>2016</a:t>
            </a:r>
          </a:p>
          <a:p>
            <a:pPr defTabSz="537463">
              <a:defRPr sz="414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6200" dirty="0" smtClean="0"/>
              <a:t>Campus Jussieu </a:t>
            </a:r>
            <a:r>
              <a:rPr sz="6200" dirty="0" smtClean="0"/>
              <a:t>(</a:t>
            </a:r>
            <a:r>
              <a:rPr lang="fr-FR" sz="6200" dirty="0" smtClean="0"/>
              <a:t>Paris</a:t>
            </a:r>
            <a:r>
              <a:rPr sz="6200" dirty="0" smtClean="0"/>
              <a:t>)</a:t>
            </a:r>
            <a:endParaRPr lang="fr-FR" sz="6200" dirty="0" smtClean="0"/>
          </a:p>
          <a:p>
            <a:pPr algn="l" defTabSz="537463">
              <a:defRPr sz="414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endParaRPr dirty="0"/>
          </a:p>
          <a:p>
            <a:pPr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5700" dirty="0" smtClean="0">
                <a:sym typeface="Hobo Std"/>
              </a:rPr>
              <a:t>Couplage de techniques </a:t>
            </a:r>
            <a:r>
              <a:rPr lang="fr-FR" sz="5700" dirty="0" smtClean="0">
                <a:sym typeface="Hobo Std"/>
              </a:rPr>
              <a:t>d'analyse</a:t>
            </a:r>
          </a:p>
          <a:p>
            <a:pPr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5700" dirty="0" smtClean="0">
                <a:sym typeface="Hobo Std"/>
              </a:rPr>
              <a:t>Apports </a:t>
            </a:r>
            <a:r>
              <a:rPr lang="fr-FR" sz="5700" dirty="0" smtClean="0">
                <a:sym typeface="Hobo Std"/>
              </a:rPr>
              <a:t>et limitations</a:t>
            </a:r>
            <a:endParaRPr sz="5700" dirty="0"/>
          </a:p>
        </p:txBody>
      </p:sp>
      <p:pic>
        <p:nvPicPr>
          <p:cNvPr id="125" name="pasted-image.tif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48237" y="10669466"/>
            <a:ext cx="1553308" cy="1837756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pasted-image.pdf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620665" y="10675149"/>
            <a:ext cx="1865753" cy="182639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30" name="Group 130"/>
          <p:cNvGrpSpPr/>
          <p:nvPr/>
        </p:nvGrpSpPr>
        <p:grpSpPr>
          <a:xfrm>
            <a:off x="5024023" y="10675149"/>
            <a:ext cx="1952776" cy="1826391"/>
            <a:chOff x="0" y="0"/>
            <a:chExt cx="1952775" cy="1826390"/>
          </a:xfrm>
        </p:grpSpPr>
        <p:pic>
          <p:nvPicPr>
            <p:cNvPr id="127" name="cellules photolitho.jp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0"/>
              <a:ext cx="1952776" cy="1826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Shape 128"/>
            <p:cNvSpPr/>
            <p:nvPr/>
          </p:nvSpPr>
          <p:spPr>
            <a:xfrm>
              <a:off x="70264" y="1715997"/>
              <a:ext cx="333740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420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board"/>
                  <a:ea typeface="Chalkboard"/>
                  <a:cs typeface="Chalkboard"/>
                  <a:sym typeface="Chalkboard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6804" y="1476556"/>
              <a:ext cx="565074" cy="22640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defRPr sz="16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100 µm</a:t>
              </a:r>
            </a:p>
          </p:txBody>
        </p:sp>
      </p:grpSp>
      <p:pic>
        <p:nvPicPr>
          <p:cNvPr id="131" name="_67_1776_0_5662.jp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501705" y="10653652"/>
            <a:ext cx="1869384" cy="1869384"/>
          </a:xfrm>
          <a:prstGeom prst="rect">
            <a:avLst/>
          </a:prstGeom>
          <a:ln w="3175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08972" y="3495006"/>
            <a:ext cx="9306879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300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dirty="0"/>
              <a:t>Elaboration, </a:t>
            </a:r>
            <a:r>
              <a:rPr dirty="0" err="1"/>
              <a:t>caractérisation</a:t>
            </a:r>
            <a:r>
              <a:rPr dirty="0"/>
              <a:t> et applications </a:t>
            </a:r>
            <a:r>
              <a:rPr sz="2500" dirty="0"/>
              <a:t>(GDR 3751)</a:t>
            </a:r>
          </a:p>
        </p:txBody>
      </p:sp>
      <p:sp>
        <p:nvSpPr>
          <p:cNvPr id="133" name="Shape 133"/>
          <p:cNvSpPr/>
          <p:nvPr/>
        </p:nvSpPr>
        <p:spPr>
          <a:xfrm>
            <a:off x="289547" y="9934103"/>
            <a:ext cx="9174506" cy="384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2000" u="sng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2000" u="sng" dirty="0" smtClean="0">
                <a:sym typeface="Hobo Std"/>
              </a:rPr>
              <a:t>inscription </a:t>
            </a:r>
            <a:r>
              <a:rPr lang="fr-FR" sz="2000" u="sng" dirty="0" smtClean="0">
                <a:sym typeface="Hobo Std"/>
              </a:rPr>
              <a:t>est gratuite mais </a:t>
            </a:r>
            <a:r>
              <a:rPr lang="fr-FR" sz="2000" u="sng" dirty="0" smtClean="0">
                <a:sym typeface="Hobo Std"/>
              </a:rPr>
              <a:t>obligatoire (mail à vincent.humblot@upmc.fr)</a:t>
            </a:r>
            <a:endParaRPr sz="1500" dirty="0"/>
          </a:p>
        </p:txBody>
      </p:sp>
      <p:sp>
        <p:nvSpPr>
          <p:cNvPr id="136" name="Shape 136"/>
          <p:cNvSpPr/>
          <p:nvPr/>
        </p:nvSpPr>
        <p:spPr>
          <a:xfrm>
            <a:off x="341274" y="12609554"/>
            <a:ext cx="3601948" cy="3385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defRPr sz="170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dirty="0"/>
              <a:t>Contacts : </a:t>
            </a:r>
            <a:r>
              <a:rPr lang="fr-FR" u="sng" dirty="0" smtClean="0"/>
              <a:t>vincent.humblot@upmc.fr</a:t>
            </a:r>
            <a:endParaRPr dirty="0"/>
          </a:p>
        </p:txBody>
      </p:sp>
      <p:sp>
        <p:nvSpPr>
          <p:cNvPr id="21" name="Shape 135"/>
          <p:cNvSpPr/>
          <p:nvPr/>
        </p:nvSpPr>
        <p:spPr>
          <a:xfrm>
            <a:off x="241005" y="8753351"/>
            <a:ext cx="9271589" cy="93871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 u="sng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b="1" dirty="0" err="1"/>
              <a:t>Comité</a:t>
            </a:r>
            <a:r>
              <a:rPr b="1" dirty="0"/>
              <a:t> </a:t>
            </a:r>
            <a:r>
              <a:rPr b="1" dirty="0" err="1"/>
              <a:t>scientifique</a:t>
            </a:r>
            <a:endParaRPr b="1" dirty="0"/>
          </a:p>
          <a:p>
            <a:pPr algn="l">
              <a:defRPr sz="140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dirty="0" err="1"/>
              <a:t>Yann</a:t>
            </a:r>
            <a:r>
              <a:rPr dirty="0"/>
              <a:t> </a:t>
            </a:r>
            <a:r>
              <a:rPr dirty="0" err="1"/>
              <a:t>Chevolot</a:t>
            </a:r>
            <a:r>
              <a:rPr dirty="0"/>
              <a:t> (INL, Lyon), Luc </a:t>
            </a:r>
            <a:r>
              <a:rPr dirty="0" err="1"/>
              <a:t>Vellutini</a:t>
            </a:r>
            <a:r>
              <a:rPr dirty="0"/>
              <a:t> (Univ. de Bordeaux), Giovanna </a:t>
            </a:r>
            <a:r>
              <a:rPr dirty="0" err="1"/>
              <a:t>Fragneto</a:t>
            </a:r>
            <a:r>
              <a:rPr dirty="0"/>
              <a:t> (ILL, Grenoble), Vincent Humblot (LRS, Paris), Vincent </a:t>
            </a:r>
            <a:r>
              <a:rPr dirty="0" err="1"/>
              <a:t>Roucoules</a:t>
            </a:r>
            <a:r>
              <a:rPr dirty="0"/>
              <a:t> (IS2M, Mulhouse), </a:t>
            </a:r>
            <a:r>
              <a:rPr dirty="0" err="1"/>
              <a:t>Karine</a:t>
            </a:r>
            <a:r>
              <a:rPr dirty="0"/>
              <a:t> </a:t>
            </a:r>
            <a:r>
              <a:rPr dirty="0" err="1"/>
              <a:t>Ginel</a:t>
            </a:r>
            <a:r>
              <a:rPr dirty="0"/>
              <a:t> (Univ. Louvain), Brigitte </a:t>
            </a:r>
            <a:r>
              <a:rPr dirty="0" err="1"/>
              <a:t>Grosgogeat</a:t>
            </a:r>
            <a:r>
              <a:rPr dirty="0"/>
              <a:t> (LMI, Lyon), Thierry </a:t>
            </a:r>
            <a:r>
              <a:rPr dirty="0" err="1"/>
              <a:t>Livache</a:t>
            </a:r>
            <a:r>
              <a:rPr dirty="0"/>
              <a:t> (</a:t>
            </a:r>
            <a:r>
              <a:rPr dirty="0" err="1"/>
              <a:t>SPrAM</a:t>
            </a:r>
            <a:r>
              <a:rPr dirty="0"/>
              <a:t>, Grenoble), </a:t>
            </a:r>
            <a:r>
              <a:rPr dirty="0" err="1"/>
              <a:t>Rabah</a:t>
            </a:r>
            <a:r>
              <a:rPr dirty="0"/>
              <a:t> </a:t>
            </a:r>
            <a:r>
              <a:rPr dirty="0" err="1"/>
              <a:t>Boukherroub</a:t>
            </a:r>
            <a:r>
              <a:rPr dirty="0"/>
              <a:t> (IEMN, Lille), </a:t>
            </a:r>
            <a:r>
              <a:rPr dirty="0" err="1"/>
              <a:t>Yoann</a:t>
            </a:r>
            <a:r>
              <a:rPr dirty="0"/>
              <a:t> </a:t>
            </a:r>
            <a:r>
              <a:rPr dirty="0" err="1"/>
              <a:t>Roupioz</a:t>
            </a:r>
            <a:r>
              <a:rPr dirty="0"/>
              <a:t> (</a:t>
            </a:r>
            <a:r>
              <a:rPr dirty="0" err="1"/>
              <a:t>SPrAM</a:t>
            </a:r>
            <a:r>
              <a:rPr dirty="0"/>
              <a:t>, Grenoble)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6389" y="7078464"/>
            <a:ext cx="92890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1400" b="1" dirty="0" smtClean="0">
                <a:sym typeface="Hobo Std"/>
              </a:rPr>
              <a:t>Conférences invitées </a:t>
            </a:r>
            <a:r>
              <a:rPr lang="fr-FR" sz="1400" dirty="0" smtClean="0">
                <a:sym typeface="Hobo Std"/>
              </a:rPr>
              <a:t>: 	Véronique </a:t>
            </a:r>
            <a:r>
              <a:rPr lang="fr-FR" sz="1400" dirty="0" err="1" smtClean="0">
                <a:sym typeface="Hobo Std"/>
              </a:rPr>
              <a:t>Rosilio</a:t>
            </a:r>
            <a:r>
              <a:rPr lang="fr-FR" sz="1400" dirty="0" smtClean="0">
                <a:sym typeface="Hobo Std"/>
              </a:rPr>
              <a:t> (</a:t>
            </a:r>
            <a:r>
              <a:rPr lang="fr-FR" sz="1400" dirty="0" err="1" smtClean="0">
                <a:sym typeface="Hobo Std"/>
              </a:rPr>
              <a:t>Physico-Chimie</a:t>
            </a:r>
            <a:r>
              <a:rPr lang="fr-FR" sz="1400" dirty="0" smtClean="0">
                <a:sym typeface="Hobo Std"/>
              </a:rPr>
              <a:t> des Surfaces (Université Paris-Sud)</a:t>
            </a:r>
          </a:p>
          <a:p>
            <a:pPr algn="l"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1400" dirty="0" smtClean="0">
                <a:sym typeface="Hobo Std"/>
              </a:rPr>
              <a:t>	</a:t>
            </a:r>
            <a:r>
              <a:rPr lang="fr-FR" sz="1400" dirty="0" smtClean="0">
                <a:sym typeface="Hobo Std"/>
              </a:rPr>
              <a:t>			Ariane </a:t>
            </a:r>
            <a:r>
              <a:rPr lang="fr-FR" sz="1400" dirty="0" err="1" smtClean="0">
                <a:sym typeface="Hobo Std"/>
              </a:rPr>
              <a:t>Deniset</a:t>
            </a:r>
            <a:r>
              <a:rPr lang="fr-FR" sz="1400" dirty="0" smtClean="0">
                <a:sym typeface="Hobo Std"/>
              </a:rPr>
              <a:t>-</a:t>
            </a:r>
            <a:r>
              <a:rPr lang="fr-FR" sz="1400" dirty="0" err="1" smtClean="0">
                <a:sym typeface="Hobo Std"/>
              </a:rPr>
              <a:t>Besseau</a:t>
            </a:r>
            <a:r>
              <a:rPr lang="fr-FR" sz="1400" dirty="0" smtClean="0">
                <a:sym typeface="Hobo Std"/>
              </a:rPr>
              <a:t> (Laboratoire de </a:t>
            </a:r>
            <a:r>
              <a:rPr lang="fr-FR" sz="1400" dirty="0" smtClean="0">
                <a:sym typeface="Hobo Std"/>
              </a:rPr>
              <a:t>C</a:t>
            </a:r>
            <a:r>
              <a:rPr lang="fr-FR" sz="1400" dirty="0" smtClean="0">
                <a:sym typeface="Hobo Std"/>
              </a:rPr>
              <a:t>himie Physique, Université Paris-Sud)</a:t>
            </a:r>
          </a:p>
          <a:p>
            <a:pPr algn="l"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endParaRPr lang="fr-FR" sz="1400" dirty="0" smtClean="0">
              <a:sym typeface="Hobo Std"/>
            </a:endParaRPr>
          </a:p>
          <a:p>
            <a:pPr algn="l"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endParaRPr lang="fr-FR" sz="1400" dirty="0" smtClean="0">
              <a:sym typeface="Hobo Std"/>
            </a:endParaRPr>
          </a:p>
          <a:p>
            <a:pPr algn="l"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1400" b="1" dirty="0" smtClean="0">
                <a:sym typeface="Hobo Std"/>
              </a:rPr>
              <a:t>Appel à contributions </a:t>
            </a:r>
            <a:r>
              <a:rPr lang="fr-FR" sz="1400" dirty="0" smtClean="0">
                <a:sym typeface="Hobo Std"/>
              </a:rPr>
              <a:t>: conférences orales de 15 minutes des membres du GDR sur offre et demande de couplage de technique</a:t>
            </a:r>
          </a:p>
          <a:p>
            <a:pPr algn="l" defTabSz="537463">
              <a:defRPr sz="2760">
                <a:solidFill>
                  <a:srgbClr val="00FDFF"/>
                </a:solidFill>
                <a:latin typeface="Hobo Std"/>
                <a:ea typeface="Hobo Std"/>
                <a:cs typeface="Hobo Std"/>
                <a:sym typeface="Hobo Std"/>
              </a:defRPr>
            </a:pPr>
            <a:r>
              <a:rPr lang="fr-FR" sz="1400" u="sng" dirty="0" smtClean="0">
                <a:sym typeface="Hobo Std"/>
              </a:rPr>
              <a:t>Date limite pour l’envoie des résumés (15 lignes maximum) : 15 octobre 2016</a:t>
            </a:r>
            <a:endParaRPr lang="fr-FR" sz="1400" u="sng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508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508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3175" cap="flat">
          <a:noFill/>
          <a:miter lim="400000"/>
        </a:ln>
        <a:effectLst>
          <a:outerShdw blurRad="508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508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508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3175" cap="flat">
          <a:noFill/>
          <a:miter lim="400000"/>
        </a:ln>
        <a:effectLst>
          <a:outerShdw blurRad="508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7789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123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Gradient</vt:lpstr>
      <vt:lpstr>1ère journée Thématique du  GDR Bio-Ingénierie des Interfaces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1ères journées plénières du  GDR Bio-Ingénierie des Interfaces</dc:title>
  <dc:creator>VINCE</dc:creator>
  <cp:lastModifiedBy>vincent</cp:lastModifiedBy>
  <cp:revision>6</cp:revision>
  <dcterms:modified xsi:type="dcterms:W3CDTF">2016-09-26T11:05:03Z</dcterms:modified>
</cp:coreProperties>
</file>